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503" r:id="rId2"/>
    <p:sldId id="544" r:id="rId3"/>
    <p:sldId id="591" r:id="rId4"/>
    <p:sldId id="592" r:id="rId5"/>
    <p:sldId id="600" r:id="rId6"/>
    <p:sldId id="571" r:id="rId7"/>
    <p:sldId id="588" r:id="rId8"/>
    <p:sldId id="545" r:id="rId9"/>
    <p:sldId id="539" r:id="rId10"/>
    <p:sldId id="556" r:id="rId11"/>
    <p:sldId id="557" r:id="rId12"/>
    <p:sldId id="558" r:id="rId13"/>
    <p:sldId id="559" r:id="rId14"/>
    <p:sldId id="560" r:id="rId15"/>
    <p:sldId id="541" r:id="rId16"/>
    <p:sldId id="546" r:id="rId17"/>
    <p:sldId id="590" r:id="rId18"/>
    <p:sldId id="554" r:id="rId19"/>
    <p:sldId id="597" r:id="rId20"/>
    <p:sldId id="595" r:id="rId21"/>
    <p:sldId id="596" r:id="rId22"/>
    <p:sldId id="547" r:id="rId23"/>
    <p:sldId id="548" r:id="rId24"/>
    <p:sldId id="549" r:id="rId25"/>
    <p:sldId id="550" r:id="rId26"/>
    <p:sldId id="551" r:id="rId27"/>
    <p:sldId id="567" r:id="rId28"/>
    <p:sldId id="555" r:id="rId29"/>
    <p:sldId id="599" r:id="rId30"/>
    <p:sldId id="563" r:id="rId31"/>
    <p:sldId id="564" r:id="rId32"/>
    <p:sldId id="565" r:id="rId33"/>
    <p:sldId id="552" r:id="rId34"/>
    <p:sldId id="529" r:id="rId35"/>
    <p:sldId id="569" r:id="rId36"/>
    <p:sldId id="570" r:id="rId37"/>
    <p:sldId id="568" r:id="rId38"/>
    <p:sldId id="580" r:id="rId39"/>
    <p:sldId id="581" r:id="rId40"/>
    <p:sldId id="582" r:id="rId41"/>
    <p:sldId id="572" r:id="rId42"/>
    <p:sldId id="573" r:id="rId43"/>
    <p:sldId id="574" r:id="rId44"/>
    <p:sldId id="575" r:id="rId45"/>
    <p:sldId id="576" r:id="rId46"/>
    <p:sldId id="577" r:id="rId47"/>
    <p:sldId id="578" r:id="rId48"/>
    <p:sldId id="579" r:id="rId49"/>
    <p:sldId id="589" r:id="rId50"/>
    <p:sldId id="513" r:id="rId51"/>
    <p:sldId id="583" r:id="rId52"/>
    <p:sldId id="584" r:id="rId53"/>
    <p:sldId id="585" r:id="rId54"/>
    <p:sldId id="587" r:id="rId55"/>
    <p:sldId id="593" r:id="rId56"/>
    <p:sldId id="566" r:id="rId57"/>
    <p:sldId id="586" r:id="rId58"/>
    <p:sldId id="536" r:id="rId59"/>
    <p:sldId id="531" r:id="rId60"/>
    <p:sldId id="538" r:id="rId61"/>
    <p:sldId id="501" r:id="rId62"/>
    <p:sldId id="598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8307" autoAdjust="0"/>
  </p:normalViewPr>
  <p:slideViewPr>
    <p:cSldViewPr snapToGrid="0" snapToObjects="1">
      <p:cViewPr varScale="1">
        <p:scale>
          <a:sx n="65" d="100"/>
          <a:sy n="65" d="100"/>
        </p:scale>
        <p:origin x="8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007037163832775E-2"/>
          <c:y val="2.6085309851820292E-2"/>
          <c:w val="0.92999296283616717"/>
          <c:h val="0.676695076319054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Maximum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m/d/yyyy</c:formatCode>
                <c:ptCount val="36"/>
                <c:pt idx="0">
                  <c:v>44075</c:v>
                </c:pt>
                <c:pt idx="1">
                  <c:v>44076</c:v>
                </c:pt>
                <c:pt idx="2">
                  <c:v>44077</c:v>
                </c:pt>
                <c:pt idx="3">
                  <c:v>44078</c:v>
                </c:pt>
                <c:pt idx="4">
                  <c:v>44079</c:v>
                </c:pt>
                <c:pt idx="5">
                  <c:v>44080</c:v>
                </c:pt>
                <c:pt idx="6">
                  <c:v>44081</c:v>
                </c:pt>
                <c:pt idx="7">
                  <c:v>44082</c:v>
                </c:pt>
                <c:pt idx="8">
                  <c:v>44083</c:v>
                </c:pt>
                <c:pt idx="9">
                  <c:v>44084</c:v>
                </c:pt>
                <c:pt idx="10">
                  <c:v>44085</c:v>
                </c:pt>
                <c:pt idx="11">
                  <c:v>44086</c:v>
                </c:pt>
                <c:pt idx="12">
                  <c:v>44087</c:v>
                </c:pt>
                <c:pt idx="13">
                  <c:v>44088</c:v>
                </c:pt>
                <c:pt idx="14">
                  <c:v>44089</c:v>
                </c:pt>
                <c:pt idx="15">
                  <c:v>44090</c:v>
                </c:pt>
                <c:pt idx="16">
                  <c:v>44091</c:v>
                </c:pt>
                <c:pt idx="17">
                  <c:v>44092</c:v>
                </c:pt>
                <c:pt idx="18">
                  <c:v>44093</c:v>
                </c:pt>
                <c:pt idx="19">
                  <c:v>44094</c:v>
                </c:pt>
                <c:pt idx="20">
                  <c:v>44095</c:v>
                </c:pt>
                <c:pt idx="21">
                  <c:v>44096</c:v>
                </c:pt>
                <c:pt idx="22">
                  <c:v>44097</c:v>
                </c:pt>
                <c:pt idx="23">
                  <c:v>44098</c:v>
                </c:pt>
                <c:pt idx="24">
                  <c:v>44099</c:v>
                </c:pt>
                <c:pt idx="25">
                  <c:v>44100</c:v>
                </c:pt>
                <c:pt idx="26">
                  <c:v>44101</c:v>
                </c:pt>
                <c:pt idx="27">
                  <c:v>44102</c:v>
                </c:pt>
                <c:pt idx="28">
                  <c:v>44103</c:v>
                </c:pt>
                <c:pt idx="29">
                  <c:v>44104</c:v>
                </c:pt>
                <c:pt idx="30">
                  <c:v>44105</c:v>
                </c:pt>
                <c:pt idx="31">
                  <c:v>44106</c:v>
                </c:pt>
                <c:pt idx="32">
                  <c:v>44107</c:v>
                </c:pt>
                <c:pt idx="33">
                  <c:v>44108</c:v>
                </c:pt>
                <c:pt idx="34">
                  <c:v>44109</c:v>
                </c:pt>
                <c:pt idx="35">
                  <c:v>44110</c:v>
                </c:pt>
              </c:numCache>
            </c:num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93</c:v>
                </c:pt>
                <c:pt idx="1">
                  <c:v>95</c:v>
                </c:pt>
                <c:pt idx="2">
                  <c:v>93.6</c:v>
                </c:pt>
                <c:pt idx="3">
                  <c:v>94.1</c:v>
                </c:pt>
                <c:pt idx="4">
                  <c:v>83.7</c:v>
                </c:pt>
                <c:pt idx="5">
                  <c:v>84.2</c:v>
                </c:pt>
                <c:pt idx="6">
                  <c:v>83.3</c:v>
                </c:pt>
                <c:pt idx="7">
                  <c:v>83.7</c:v>
                </c:pt>
                <c:pt idx="8">
                  <c:v>84</c:v>
                </c:pt>
                <c:pt idx="9">
                  <c:v>86.7</c:v>
                </c:pt>
                <c:pt idx="10">
                  <c:v>88.2</c:v>
                </c:pt>
                <c:pt idx="11">
                  <c:v>81.5</c:v>
                </c:pt>
                <c:pt idx="12">
                  <c:v>84.9</c:v>
                </c:pt>
                <c:pt idx="13">
                  <c:v>87.6</c:v>
                </c:pt>
                <c:pt idx="14">
                  <c:v>79.3</c:v>
                </c:pt>
                <c:pt idx="15">
                  <c:v>78.599999999999994</c:v>
                </c:pt>
                <c:pt idx="16">
                  <c:v>77.400000000000006</c:v>
                </c:pt>
                <c:pt idx="17">
                  <c:v>75.599999999999994</c:v>
                </c:pt>
                <c:pt idx="18">
                  <c:v>66.900000000000006</c:v>
                </c:pt>
                <c:pt idx="19">
                  <c:v>73.400000000000006</c:v>
                </c:pt>
                <c:pt idx="20">
                  <c:v>69.599999999999994</c:v>
                </c:pt>
                <c:pt idx="21">
                  <c:v>71.400000000000006</c:v>
                </c:pt>
                <c:pt idx="22">
                  <c:v>75.900000000000006</c:v>
                </c:pt>
                <c:pt idx="23">
                  <c:v>79.5</c:v>
                </c:pt>
                <c:pt idx="24">
                  <c:v>77.5</c:v>
                </c:pt>
                <c:pt idx="25">
                  <c:v>82.6</c:v>
                </c:pt>
                <c:pt idx="26">
                  <c:v>77.7</c:v>
                </c:pt>
                <c:pt idx="27">
                  <c:v>79.2</c:v>
                </c:pt>
                <c:pt idx="28">
                  <c:v>83.8</c:v>
                </c:pt>
                <c:pt idx="29">
                  <c:v>73.400000000000006</c:v>
                </c:pt>
                <c:pt idx="30">
                  <c:v>79.7</c:v>
                </c:pt>
                <c:pt idx="31">
                  <c:v>72.3</c:v>
                </c:pt>
                <c:pt idx="32">
                  <c:v>70.2</c:v>
                </c:pt>
                <c:pt idx="33">
                  <c:v>67.5</c:v>
                </c:pt>
                <c:pt idx="34">
                  <c:v>74.5</c:v>
                </c:pt>
                <c:pt idx="35">
                  <c:v>78.599999999999994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A8-4FCD-A68B-4AC36229FD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Minimum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m/d/yyyy</c:formatCode>
                <c:ptCount val="36"/>
                <c:pt idx="0">
                  <c:v>44075</c:v>
                </c:pt>
                <c:pt idx="1">
                  <c:v>44076</c:v>
                </c:pt>
                <c:pt idx="2">
                  <c:v>44077</c:v>
                </c:pt>
                <c:pt idx="3">
                  <c:v>44078</c:v>
                </c:pt>
                <c:pt idx="4">
                  <c:v>44079</c:v>
                </c:pt>
                <c:pt idx="5">
                  <c:v>44080</c:v>
                </c:pt>
                <c:pt idx="6">
                  <c:v>44081</c:v>
                </c:pt>
                <c:pt idx="7">
                  <c:v>44082</c:v>
                </c:pt>
                <c:pt idx="8">
                  <c:v>44083</c:v>
                </c:pt>
                <c:pt idx="9">
                  <c:v>44084</c:v>
                </c:pt>
                <c:pt idx="10">
                  <c:v>44085</c:v>
                </c:pt>
                <c:pt idx="11">
                  <c:v>44086</c:v>
                </c:pt>
                <c:pt idx="12">
                  <c:v>44087</c:v>
                </c:pt>
                <c:pt idx="13">
                  <c:v>44088</c:v>
                </c:pt>
                <c:pt idx="14">
                  <c:v>44089</c:v>
                </c:pt>
                <c:pt idx="15">
                  <c:v>44090</c:v>
                </c:pt>
                <c:pt idx="16">
                  <c:v>44091</c:v>
                </c:pt>
                <c:pt idx="17">
                  <c:v>44092</c:v>
                </c:pt>
                <c:pt idx="18">
                  <c:v>44093</c:v>
                </c:pt>
                <c:pt idx="19">
                  <c:v>44094</c:v>
                </c:pt>
                <c:pt idx="20">
                  <c:v>44095</c:v>
                </c:pt>
                <c:pt idx="21">
                  <c:v>44096</c:v>
                </c:pt>
                <c:pt idx="22">
                  <c:v>44097</c:v>
                </c:pt>
                <c:pt idx="23">
                  <c:v>44098</c:v>
                </c:pt>
                <c:pt idx="24">
                  <c:v>44099</c:v>
                </c:pt>
                <c:pt idx="25">
                  <c:v>44100</c:v>
                </c:pt>
                <c:pt idx="26">
                  <c:v>44101</c:v>
                </c:pt>
                <c:pt idx="27">
                  <c:v>44102</c:v>
                </c:pt>
                <c:pt idx="28">
                  <c:v>44103</c:v>
                </c:pt>
                <c:pt idx="29">
                  <c:v>44104</c:v>
                </c:pt>
                <c:pt idx="30">
                  <c:v>44105</c:v>
                </c:pt>
                <c:pt idx="31">
                  <c:v>44106</c:v>
                </c:pt>
                <c:pt idx="32">
                  <c:v>44107</c:v>
                </c:pt>
                <c:pt idx="33">
                  <c:v>44108</c:v>
                </c:pt>
                <c:pt idx="34">
                  <c:v>44109</c:v>
                </c:pt>
                <c:pt idx="35">
                  <c:v>44110</c:v>
                </c:pt>
              </c:numCache>
            </c:numRef>
          </c:cat>
          <c:val>
            <c:numRef>
              <c:f>Sheet1!$C$2:$C$37</c:f>
              <c:numCache>
                <c:formatCode>General</c:formatCode>
                <c:ptCount val="36"/>
                <c:pt idx="0">
                  <c:v>74.099999999999994</c:v>
                </c:pt>
                <c:pt idx="1">
                  <c:v>75</c:v>
                </c:pt>
                <c:pt idx="2">
                  <c:v>78.3</c:v>
                </c:pt>
                <c:pt idx="3">
                  <c:v>74.7</c:v>
                </c:pt>
                <c:pt idx="4">
                  <c:v>71.8</c:v>
                </c:pt>
                <c:pt idx="5">
                  <c:v>66.400000000000006</c:v>
                </c:pt>
                <c:pt idx="6">
                  <c:v>61.3</c:v>
                </c:pt>
                <c:pt idx="7">
                  <c:v>63.3</c:v>
                </c:pt>
                <c:pt idx="8">
                  <c:v>72.7</c:v>
                </c:pt>
                <c:pt idx="9">
                  <c:v>75.2</c:v>
                </c:pt>
                <c:pt idx="10">
                  <c:v>73.8</c:v>
                </c:pt>
                <c:pt idx="11">
                  <c:v>71.400000000000006</c:v>
                </c:pt>
                <c:pt idx="12">
                  <c:v>66.900000000000006</c:v>
                </c:pt>
                <c:pt idx="13">
                  <c:v>70.2</c:v>
                </c:pt>
                <c:pt idx="14">
                  <c:v>63.1</c:v>
                </c:pt>
                <c:pt idx="15">
                  <c:v>61.7</c:v>
                </c:pt>
                <c:pt idx="16">
                  <c:v>73.400000000000006</c:v>
                </c:pt>
                <c:pt idx="17">
                  <c:v>66.900000000000006</c:v>
                </c:pt>
                <c:pt idx="18">
                  <c:v>57.6</c:v>
                </c:pt>
                <c:pt idx="19">
                  <c:v>54.1</c:v>
                </c:pt>
                <c:pt idx="20">
                  <c:v>52.5</c:v>
                </c:pt>
                <c:pt idx="21">
                  <c:v>49.5</c:v>
                </c:pt>
                <c:pt idx="22">
                  <c:v>47.1</c:v>
                </c:pt>
                <c:pt idx="23">
                  <c:v>56.7</c:v>
                </c:pt>
                <c:pt idx="24">
                  <c:v>66.7</c:v>
                </c:pt>
                <c:pt idx="25">
                  <c:v>67.599999999999994</c:v>
                </c:pt>
                <c:pt idx="26">
                  <c:v>65.8</c:v>
                </c:pt>
                <c:pt idx="27">
                  <c:v>64.400000000000006</c:v>
                </c:pt>
                <c:pt idx="28">
                  <c:v>63.1</c:v>
                </c:pt>
                <c:pt idx="29">
                  <c:v>56.1</c:v>
                </c:pt>
                <c:pt idx="30">
                  <c:v>53.4</c:v>
                </c:pt>
                <c:pt idx="31">
                  <c:v>54.5</c:v>
                </c:pt>
                <c:pt idx="32">
                  <c:v>52.7</c:v>
                </c:pt>
                <c:pt idx="33">
                  <c:v>55.8</c:v>
                </c:pt>
                <c:pt idx="34">
                  <c:v>50.7</c:v>
                </c:pt>
                <c:pt idx="35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A8-4FCD-A68B-4AC36229FD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Heat Unit Accumulation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m/d/yyyy</c:formatCode>
                <c:ptCount val="36"/>
                <c:pt idx="0">
                  <c:v>44075</c:v>
                </c:pt>
                <c:pt idx="1">
                  <c:v>44076</c:v>
                </c:pt>
                <c:pt idx="2">
                  <c:v>44077</c:v>
                </c:pt>
                <c:pt idx="3">
                  <c:v>44078</c:v>
                </c:pt>
                <c:pt idx="4">
                  <c:v>44079</c:v>
                </c:pt>
                <c:pt idx="5">
                  <c:v>44080</c:v>
                </c:pt>
                <c:pt idx="6">
                  <c:v>44081</c:v>
                </c:pt>
                <c:pt idx="7">
                  <c:v>44082</c:v>
                </c:pt>
                <c:pt idx="8">
                  <c:v>44083</c:v>
                </c:pt>
                <c:pt idx="9">
                  <c:v>44084</c:v>
                </c:pt>
                <c:pt idx="10">
                  <c:v>44085</c:v>
                </c:pt>
                <c:pt idx="11">
                  <c:v>44086</c:v>
                </c:pt>
                <c:pt idx="12">
                  <c:v>44087</c:v>
                </c:pt>
                <c:pt idx="13">
                  <c:v>44088</c:v>
                </c:pt>
                <c:pt idx="14">
                  <c:v>44089</c:v>
                </c:pt>
                <c:pt idx="15">
                  <c:v>44090</c:v>
                </c:pt>
                <c:pt idx="16">
                  <c:v>44091</c:v>
                </c:pt>
                <c:pt idx="17">
                  <c:v>44092</c:v>
                </c:pt>
                <c:pt idx="18">
                  <c:v>44093</c:v>
                </c:pt>
                <c:pt idx="19">
                  <c:v>44094</c:v>
                </c:pt>
                <c:pt idx="20">
                  <c:v>44095</c:v>
                </c:pt>
                <c:pt idx="21">
                  <c:v>44096</c:v>
                </c:pt>
                <c:pt idx="22">
                  <c:v>44097</c:v>
                </c:pt>
                <c:pt idx="23">
                  <c:v>44098</c:v>
                </c:pt>
                <c:pt idx="24">
                  <c:v>44099</c:v>
                </c:pt>
                <c:pt idx="25">
                  <c:v>44100</c:v>
                </c:pt>
                <c:pt idx="26">
                  <c:v>44101</c:v>
                </c:pt>
                <c:pt idx="27">
                  <c:v>44102</c:v>
                </c:pt>
                <c:pt idx="28">
                  <c:v>44103</c:v>
                </c:pt>
                <c:pt idx="29">
                  <c:v>44104</c:v>
                </c:pt>
                <c:pt idx="30">
                  <c:v>44105</c:v>
                </c:pt>
                <c:pt idx="31">
                  <c:v>44106</c:v>
                </c:pt>
                <c:pt idx="32">
                  <c:v>44107</c:v>
                </c:pt>
                <c:pt idx="33">
                  <c:v>44108</c:v>
                </c:pt>
                <c:pt idx="34">
                  <c:v>44109</c:v>
                </c:pt>
                <c:pt idx="35">
                  <c:v>44110</c:v>
                </c:pt>
              </c:numCache>
            </c:numRef>
          </c:cat>
          <c:val>
            <c:numRef>
              <c:f>Sheet1!$D$2:$D$37</c:f>
              <c:numCache>
                <c:formatCode>General</c:formatCode>
                <c:ptCount val="36"/>
                <c:pt idx="0">
                  <c:v>27.6</c:v>
                </c:pt>
                <c:pt idx="1">
                  <c:v>29.1</c:v>
                </c:pt>
                <c:pt idx="2">
                  <c:v>30</c:v>
                </c:pt>
                <c:pt idx="3">
                  <c:v>28.4</c:v>
                </c:pt>
                <c:pt idx="4">
                  <c:v>21.8</c:v>
                </c:pt>
                <c:pt idx="5">
                  <c:v>19.3</c:v>
                </c:pt>
                <c:pt idx="6">
                  <c:v>16.399999999999999</c:v>
                </c:pt>
                <c:pt idx="7">
                  <c:v>17.5</c:v>
                </c:pt>
                <c:pt idx="8">
                  <c:v>22.4</c:v>
                </c:pt>
                <c:pt idx="9">
                  <c:v>25</c:v>
                </c:pt>
                <c:pt idx="10">
                  <c:v>25</c:v>
                </c:pt>
                <c:pt idx="11">
                  <c:v>20.5</c:v>
                </c:pt>
                <c:pt idx="12">
                  <c:v>20</c:v>
                </c:pt>
                <c:pt idx="13">
                  <c:v>22.9</c:v>
                </c:pt>
                <c:pt idx="14">
                  <c:v>15.3</c:v>
                </c:pt>
                <c:pt idx="15">
                  <c:v>14.2</c:v>
                </c:pt>
                <c:pt idx="16">
                  <c:v>19.399999999999999</c:v>
                </c:pt>
                <c:pt idx="17">
                  <c:v>15.3</c:v>
                </c:pt>
                <c:pt idx="18">
                  <c:v>6.3</c:v>
                </c:pt>
                <c:pt idx="19">
                  <c:v>7.8</c:v>
                </c:pt>
                <c:pt idx="20">
                  <c:v>5.0999999999999996</c:v>
                </c:pt>
                <c:pt idx="21">
                  <c:v>4.5</c:v>
                </c:pt>
                <c:pt idx="22">
                  <c:v>5.6</c:v>
                </c:pt>
                <c:pt idx="23">
                  <c:v>12.1</c:v>
                </c:pt>
                <c:pt idx="24">
                  <c:v>16.2</c:v>
                </c:pt>
                <c:pt idx="25">
                  <c:v>19.2</c:v>
                </c:pt>
                <c:pt idx="26">
                  <c:v>15.8</c:v>
                </c:pt>
                <c:pt idx="27">
                  <c:v>15.8</c:v>
                </c:pt>
                <c:pt idx="28">
                  <c:v>17.5</c:v>
                </c:pt>
                <c:pt idx="29">
                  <c:v>8.8000000000000007</c:v>
                </c:pt>
                <c:pt idx="30">
                  <c:v>10.6</c:v>
                </c:pt>
                <c:pt idx="31">
                  <c:v>7.5</c:v>
                </c:pt>
                <c:pt idx="32">
                  <c:v>5.5</c:v>
                </c:pt>
                <c:pt idx="33">
                  <c:v>5.7</c:v>
                </c:pt>
                <c:pt idx="34">
                  <c:v>6.7</c:v>
                </c:pt>
                <c:pt idx="35">
                  <c:v>10.3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A8-4FCD-A68B-4AC36229F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4881695"/>
        <c:axId val="1244882111"/>
      </c:lineChart>
      <c:dateAx>
        <c:axId val="1244881695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44882111"/>
        <c:crosses val="autoZero"/>
        <c:auto val="1"/>
        <c:lblOffset val="100"/>
        <c:baseTimeUnit val="days"/>
      </c:dateAx>
      <c:valAx>
        <c:axId val="1244882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44881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34533035480445"/>
          <c:y val="2.5656148933762512E-2"/>
          <c:w val="0.86316514583712056"/>
          <c:h val="0.8661319015187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Emergence with crop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Corn</c:v>
                </c:pt>
                <c:pt idx="1">
                  <c:v>Cotton</c:v>
                </c:pt>
                <c:pt idx="2">
                  <c:v>Peanut</c:v>
                </c:pt>
                <c:pt idx="3">
                  <c:v>Soybean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70000</c:v>
                </c:pt>
                <c:pt idx="1">
                  <c:v>530000</c:v>
                </c:pt>
                <c:pt idx="2">
                  <c:v>450000</c:v>
                </c:pt>
                <c:pt idx="3">
                  <c:v>180000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CF-4489-86C2-397139186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842416"/>
        <c:axId val="433843072"/>
      </c:barChart>
      <c:catAx>
        <c:axId val="43384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43072"/>
        <c:crosses val="autoZero"/>
        <c:auto val="1"/>
        <c:lblAlgn val="ctr"/>
        <c:lblOffset val="100"/>
        <c:noMultiLvlLbl val="0"/>
      </c:catAx>
      <c:valAx>
        <c:axId val="43384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4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Emergence 3 weeks after crop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Corn</c:v>
                </c:pt>
                <c:pt idx="1">
                  <c:v>Cotton</c:v>
                </c:pt>
                <c:pt idx="2">
                  <c:v>Peanut</c:v>
                </c:pt>
                <c:pt idx="3">
                  <c:v>Soybean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 formatCode="General">
                  <c:v>500</c:v>
                </c:pt>
                <c:pt idx="1">
                  <c:v>38000</c:v>
                </c:pt>
                <c:pt idx="2">
                  <c:v>37000</c:v>
                </c:pt>
                <c:pt idx="3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CF-4489-86C2-397139186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842416"/>
        <c:axId val="433843072"/>
      </c:barChart>
      <c:catAx>
        <c:axId val="43384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43072"/>
        <c:crosses val="autoZero"/>
        <c:auto val="1"/>
        <c:lblAlgn val="ctr"/>
        <c:lblOffset val="100"/>
        <c:noMultiLvlLbl val="0"/>
      </c:catAx>
      <c:valAx>
        <c:axId val="433843072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4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0.60538</cdr:x>
      <cdr:y>0.3272</cdr:y>
    </cdr:from>
    <cdr:to>
      <cdr:x>0.67867</cdr:x>
      <cdr:y>0.42026</cdr:y>
    </cdr:to>
    <cdr:sp macro="" textlink="">
      <cdr:nvSpPr>
        <cdr:cNvPr id="2" name="Oval 1"/>
        <cdr:cNvSpPr/>
      </cdr:nvSpPr>
      <cdr:spPr>
        <a:xfrm xmlns:a="http://schemas.openxmlformats.org/drawingml/2006/main">
          <a:off x="6365965" y="1423761"/>
          <a:ext cx="770709" cy="4049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7C63C-CDC7-48AF-9ED7-7EFA84F96488}" type="datetimeFigureOut">
              <a:rPr lang="en-US" smtClean="0"/>
              <a:t>12/5/2020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5B1E1-E480-418A-B280-F9217C4838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7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822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697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112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5270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C0E-8490-4780-9D39-EA73AB08611A}" type="slidenum">
              <a:rPr lang="en-US" altLang="en-US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7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6" tIns="45538" rIns="91076" bIns="45538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15D5A4A-B7FC-4392-ABF6-321AA194622C}" type="slidenum">
              <a:rPr lang="en-US" altLang="en-US"/>
              <a:pPr algn="r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6" tIns="45538" rIns="91076" bIns="45538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07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6" tIns="45538" rIns="91076" bIns="45538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8449BA8-844D-4B6B-9402-5F5395A40BC0}" type="slidenum">
              <a:rPr lang="en-US" altLang="en-US"/>
              <a:pPr algn="r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6" tIns="45538" rIns="91076" bIns="45538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098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B1E1-E480-418A-B280-F9217C4838B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6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822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697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112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5270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C0E-8490-4780-9D39-EA73AB08611A}" type="slidenum">
              <a:rPr lang="en-US" altLang="en-US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822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697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112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5270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C0E-8490-4780-9D39-EA73AB08611A}" type="slidenum">
              <a:rPr lang="en-US" altLang="en-US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4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822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697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112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5270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C0E-8490-4780-9D39-EA73AB08611A}" type="slidenum">
              <a:rPr lang="en-US" altLang="en-US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4243" indent="-2900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0374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4523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8672" indent="-232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822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697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1121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5270" indent="-232075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C0E-8490-4780-9D39-EA73AB08611A}" type="slidenum">
              <a:rPr lang="en-US" altLang="en-US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en-US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B1E1-E480-418A-B280-F9217C4838B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67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5B1E1-E480-418A-B280-F9217C4838B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3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A8557B-0541-4CF3-AC08-4C93763A1585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682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B7577C-1F5F-428C-A33C-310A283602FE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476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0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agr.gov/agronomi/pdffiles/obook.pdf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77" y="1941766"/>
            <a:ext cx="875010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Peanut Agronomy</a:t>
            </a:r>
          </a:p>
          <a:p>
            <a:pPr algn="ctr"/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David Jordan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Crop and Soil Sciences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North Carolina State University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08" y="1246238"/>
            <a:ext cx="60921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9807" y="523568"/>
            <a:ext cx="506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May 4, image taken July 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5" y="1143000"/>
            <a:ext cx="60921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9807" y="523568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May 14, image taken July 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5" y="1143000"/>
            <a:ext cx="60921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9807" y="523568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May 29, image taken July 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5" y="1143000"/>
            <a:ext cx="60921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9807" y="523568"/>
            <a:ext cx="532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June 9, image taken July 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61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5" y="1143000"/>
            <a:ext cx="60921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9807" y="523568"/>
            <a:ext cx="532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Planted June 25, image taken July 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3" y="1259541"/>
            <a:ext cx="8603630" cy="4837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22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35" y="490586"/>
            <a:ext cx="8849033" cy="4121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Production Practices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nutrients based on soil test (pH 5.8 to 6.2)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excessive Mg and K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fields with zinc 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good rotations (cotton, corn, sorghum)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Plant improved varieties in May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seed per foot of row on 36-inch rows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tillage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Irrigate if possible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Inoculate with </a:t>
            </a:r>
            <a:r>
              <a:rPr lang="en-US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Bradyrhizobia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BNF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calcium at pegging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boron and manganese as needed</a:t>
            </a:r>
          </a:p>
          <a:p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 and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timely manner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pests using IPM practices</a:t>
            </a:r>
          </a:p>
        </p:txBody>
      </p:sp>
    </p:spTree>
    <p:extLst>
      <p:ext uri="{BB962C8B-B14F-4D97-AF65-F5344CB8AC3E}">
        <p14:creationId xmlns:p14="http://schemas.microsoft.com/office/powerpoint/2010/main" val="26178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ljorda2\Downloads\IMG-84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0" y="762182"/>
            <a:ext cx="8251723" cy="5480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5" y="509458"/>
            <a:ext cx="868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Heat Unit Accumulation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and moisture influence growth and development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Minor contribution from photoperiod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(Growing Degree Days) – Base 56, Ceiling, 95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temperature for the day – 56 = Heat Units for that day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 heat unit accumulation from emergence to a given point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Dry heat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Injury from abiotic and biotic stresses can affect growth and development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Heat units accumulation is a good indicator of when to begin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Pod mesocarp color on a field by field basis is key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2600 DD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needed for most Virginia market types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Maximum and Minimum Air Temperatures and Heat Unit Accumulation from September 1through October 6</a:t>
            </a:r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Whiteville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154430" y="2312126"/>
            <a:ext cx="22860" cy="222885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410847" y="2292531"/>
            <a:ext cx="22860" cy="222885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22173" y="2302328"/>
            <a:ext cx="22860" cy="222885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12175" y="2302328"/>
            <a:ext cx="22860" cy="222885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35" y="402098"/>
            <a:ext cx="8849033" cy="4121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Production Practices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nutrients based on soil test (pH 5.8 to 6.2)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excessive Mg and K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fields with zinc 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good rotations (cotton, corn, sorghum)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Plant improved varieties in May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seed per foot of row on 36-inch rows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tillage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Irrigate if possible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Inoculate with </a:t>
            </a:r>
            <a:r>
              <a:rPr lang="en-US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Bradyrhizobia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BNF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calcium at pegging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boron and manganese as needed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Dig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 timely manner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pests using IPM practices</a:t>
            </a:r>
          </a:p>
        </p:txBody>
      </p:sp>
    </p:spTree>
    <p:extLst>
      <p:ext uri="{BB962C8B-B14F-4D97-AF65-F5344CB8AC3E}">
        <p14:creationId xmlns:p14="http://schemas.microsoft.com/office/powerpoint/2010/main" val="27911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2" y="739263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75" y="1402940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03" y="3657600"/>
            <a:ext cx="3657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3810" y="567199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Whiteville, 2020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979" y="361424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August 25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393" y="432712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3709" y="6400800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797" y="5079961"/>
            <a:ext cx="410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Progression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8393" y="432712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7082" y="6457890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567199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97" y="1507314"/>
            <a:ext cx="3657600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91" y="3735201"/>
            <a:ext cx="3657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979" y="3450294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August 25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340" y="5203951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Split Crop?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3810" y="567199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Whiteville, 2020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715" y="482190"/>
            <a:ext cx="83865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Heat Unit Accumulation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Lewiston-Woodville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5" y="1632528"/>
            <a:ext cx="8467111" cy="4760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1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2" y="1562226"/>
            <a:ext cx="8603624" cy="4837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3390" y="743800"/>
            <a:ext cx="838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Lewiston-Woodville, 2019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40" y="1703440"/>
            <a:ext cx="8595360" cy="483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3390" y="743800"/>
            <a:ext cx="838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Lewiston-Woodville, 2020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2" y="1201993"/>
            <a:ext cx="8603623" cy="4837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29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07" y="98998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22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6" y="685800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dljorda2\Downloads\IMG-23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38" y="2957052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36025" y="9144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3565" y="45273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83" y="1223104"/>
            <a:ext cx="8603623" cy="4837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10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36" y="3554362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78" y="1815896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3" y="577031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3774" y="3354307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Bailey II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5610" y="457491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Emery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5182" y="6297562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Sullivan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1479" y="577031"/>
            <a:ext cx="2586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Lewiston-Woodville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Planted May 14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October 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10" t="20351" r="33396" b="19823"/>
          <a:stretch/>
        </p:blipFill>
        <p:spPr>
          <a:xfrm>
            <a:off x="545691" y="1342103"/>
            <a:ext cx="8170606" cy="48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67" y="683957"/>
            <a:ext cx="7647039" cy="5997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5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655" y="1208373"/>
            <a:ext cx="87498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Digging Pods and Inverting Vines</a:t>
            </a: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Assume 10 hours per day at 3.0 mph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 acres per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with 4-row digger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40 acres per day with 6-row digger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250 acres with one 6-row digger – 7, 10-hour days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500 acres with one 6-row digger – 14, 10-hour days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750 acres with one 6-row digger – 21, 10-hour days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268" y="814238"/>
            <a:ext cx="83127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Eight-row self-propelled (SP) – 25 acres per day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Six-row self-propelled – 20 acres per day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Six-row pull type – 20 acres per day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Four-row pull type – 15 acres per day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250 acres with one 6-row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13, 10-hour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500 acres with one 6-row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 – 25,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10-hour days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750 acres with one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6-row SP – 38,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10-hour days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Drying and Hauling Capacity?</a:t>
            </a: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Buying Point Challenges (trailer turn around)?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54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35" y="490586"/>
            <a:ext cx="8849033" cy="4121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Production Practices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nutrients based on soil test (pH 5.8 to 6.2)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excessive Mg and K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fields with zinc 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good rotations (cotton, corn, sorghum)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Plant improved varieties in May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seed per foot of row on 36-inch rows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tillage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Irrigate if possible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Inoculate with </a:t>
            </a:r>
            <a:r>
              <a:rPr lang="en-US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Bradyrhizobia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BNF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calcium at pegging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boron and manganese as needed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Dig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 timely manner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pests using IPM practices</a:t>
            </a:r>
          </a:p>
        </p:txBody>
      </p:sp>
    </p:spTree>
    <p:extLst>
      <p:ext uri="{BB962C8B-B14F-4D97-AF65-F5344CB8AC3E}">
        <p14:creationId xmlns:p14="http://schemas.microsoft.com/office/powerpoint/2010/main" val="35226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" y="63418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06" y="603951"/>
            <a:ext cx="8211027" cy="679159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Seed production when Palmer amaranth emerged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the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crop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788221"/>
              </p:ext>
            </p:extLst>
          </p:nvPr>
        </p:nvGraphicFramePr>
        <p:xfrm>
          <a:off x="632876" y="1432399"/>
          <a:ext cx="7888458" cy="4833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-1037633" y="3068254"/>
            <a:ext cx="2695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Seeds (Number/plant)</a:t>
            </a:r>
          </a:p>
        </p:txBody>
      </p:sp>
    </p:spTree>
    <p:extLst>
      <p:ext uri="{BB962C8B-B14F-4D97-AF65-F5344CB8AC3E}">
        <p14:creationId xmlns:p14="http://schemas.microsoft.com/office/powerpoint/2010/main" val="19086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99" y="503728"/>
            <a:ext cx="8448457" cy="801290"/>
          </a:xfrm>
        </p:spPr>
        <p:txBody>
          <a:bodyPr/>
          <a:lstStyle/>
          <a:p>
            <a:pPr algn="l"/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Seed production when Palmer amaranth emerged 3 weeks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after the 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crop  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107159"/>
              </p:ext>
            </p:extLst>
          </p:nvPr>
        </p:nvGraphicFramePr>
        <p:xfrm>
          <a:off x="958646" y="1370318"/>
          <a:ext cx="7197212" cy="435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754564" y="2950590"/>
            <a:ext cx="2636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Seeds (Number/plant)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1557" y="5726606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Note Scale</a:t>
            </a: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Postemergence Options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799"/>
            <a:ext cx="8534400" cy="5616633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Paraquat applied within 28 days after emergence</a:t>
            </a: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Basagran, Ultra Blazer, Storm, Cobra</a:t>
            </a: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Cadre and Pursuit</a:t>
            </a: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Various formulations of 2,4-DB</a:t>
            </a: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Clethodim (various formulations),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Poast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Poast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Plus</a:t>
            </a:r>
          </a:p>
          <a:p>
            <a:r>
              <a:rPr lang="en-US" altLang="en-US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Dual, Dual Magnum, Warrant, Outlook, </a:t>
            </a:r>
            <a:r>
              <a:rPr lang="en-US" alt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Zidua</a:t>
            </a:r>
            <a:r>
              <a:rPr lang="en-US" altLang="en-US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Anthem Flex</a:t>
            </a: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Paraquat (wiper/roller application)</a:t>
            </a:r>
            <a:endParaRPr lang="en-US" alt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1" y="501445"/>
            <a:ext cx="8239432" cy="61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5894" y="1286798"/>
            <a:ext cx="6282814" cy="47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32009"/>
              </p:ext>
            </p:extLst>
          </p:nvPr>
        </p:nvGraphicFramePr>
        <p:xfrm>
          <a:off x="339351" y="1414382"/>
          <a:ext cx="8244209" cy="433988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60404">
                  <a:extLst>
                    <a:ext uri="{9D8B030D-6E8A-4147-A177-3AD203B41FA5}">
                      <a16:colId xmlns:a16="http://schemas.microsoft.com/office/drawing/2014/main" val="3500846651"/>
                    </a:ext>
                  </a:extLst>
                </a:gridCol>
                <a:gridCol w="2060404">
                  <a:extLst>
                    <a:ext uri="{9D8B030D-6E8A-4147-A177-3AD203B41FA5}">
                      <a16:colId xmlns:a16="http://schemas.microsoft.com/office/drawing/2014/main" val="2132675695"/>
                    </a:ext>
                  </a:extLst>
                </a:gridCol>
                <a:gridCol w="2060404">
                  <a:extLst>
                    <a:ext uri="{9D8B030D-6E8A-4147-A177-3AD203B41FA5}">
                      <a16:colId xmlns:a16="http://schemas.microsoft.com/office/drawing/2014/main" val="3362172390"/>
                    </a:ext>
                  </a:extLst>
                </a:gridCol>
                <a:gridCol w="2062997">
                  <a:extLst>
                    <a:ext uri="{9D8B030D-6E8A-4147-A177-3AD203B41FA5}">
                      <a16:colId xmlns:a16="http://schemas.microsoft.com/office/drawing/2014/main" val="2355993444"/>
                    </a:ext>
                  </a:extLst>
                </a:gridCol>
              </a:tblGrid>
              <a:tr h="54098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Peanut 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 to soil pH and gypsum </a:t>
                      </a:r>
                      <a:r>
                        <a:rPr lang="en-US" sz="2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rate.</a:t>
                      </a:r>
                      <a:r>
                        <a:rPr lang="en-US" sz="2800" b="1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15649"/>
                  </a:ext>
                </a:extLst>
              </a:tr>
              <a:tr h="4547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Gypsum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789080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0.5X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1.0X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2688362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of maximum yield </a:t>
                      </a:r>
                      <a:r>
                        <a:rPr lang="en-US" sz="24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01958"/>
                  </a:ext>
                </a:extLst>
              </a:tr>
              <a:tr h="4547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extLst>
                  <a:ext uri="{0D108BD9-81ED-4DB2-BD59-A6C34878D82A}">
                    <a16:rowId xmlns:a16="http://schemas.microsoft.com/office/drawing/2014/main" val="2816101613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extLst>
                  <a:ext uri="{0D108BD9-81ED-4DB2-BD59-A6C34878D82A}">
                    <a16:rowId xmlns:a16="http://schemas.microsoft.com/office/drawing/2014/main" val="1968454522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/>
                </a:tc>
                <a:extLst>
                  <a:ext uri="{0D108BD9-81ED-4DB2-BD59-A6C34878D82A}">
                    <a16:rowId xmlns:a16="http://schemas.microsoft.com/office/drawing/2014/main" val="3737942549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b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096628"/>
                  </a:ext>
                </a:extLst>
              </a:tr>
              <a:tr h="481551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 pooled over 3 years.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4" marR="6044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74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6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9" y="589935"/>
            <a:ext cx="7983793" cy="59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16576" r="11099" b="8398"/>
          <a:stretch>
            <a:fillRect/>
          </a:stretch>
        </p:blipFill>
        <p:spPr bwMode="auto">
          <a:xfrm>
            <a:off x="-152400" y="584922"/>
            <a:ext cx="9278938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5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18355"/>
          <a:stretch>
            <a:fillRect/>
          </a:stretch>
        </p:blipFill>
        <p:spPr bwMode="auto">
          <a:xfrm>
            <a:off x="30163" y="990600"/>
            <a:ext cx="9055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5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3" r="1843" b="5128"/>
          <a:stretch>
            <a:fillRect/>
          </a:stretch>
        </p:blipFill>
        <p:spPr bwMode="auto">
          <a:xfrm>
            <a:off x="0" y="457200"/>
            <a:ext cx="91535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5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6669" y="185651"/>
            <a:ext cx="9144000" cy="762000"/>
          </a:xfrm>
        </p:spPr>
        <p:txBody>
          <a:bodyPr anchor="b"/>
          <a:lstStyle/>
          <a:p>
            <a:pPr eaLnBrk="1" hangingPunct="1"/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Details and Weeds Remaining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3911" r="2559" b="6992"/>
          <a:stretch>
            <a:fillRect/>
          </a:stretch>
        </p:blipFill>
        <p:spPr bwMode="auto">
          <a:xfrm>
            <a:off x="423863" y="1066800"/>
            <a:ext cx="82629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0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849" t="13811" r="21209" b="13811"/>
          <a:stretch/>
        </p:blipFill>
        <p:spPr>
          <a:xfrm>
            <a:off x="825910" y="899651"/>
            <a:ext cx="7669162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60" t="18860" r="21430" b="28835"/>
          <a:stretch/>
        </p:blipFill>
        <p:spPr>
          <a:xfrm>
            <a:off x="781664" y="1445341"/>
            <a:ext cx="7754473" cy="39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366" t="22112" r="21666" b="12049"/>
          <a:stretch/>
        </p:blipFill>
        <p:spPr>
          <a:xfrm>
            <a:off x="737418" y="1017638"/>
            <a:ext cx="7922110" cy="5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43" t="13280" r="22116" b="44754"/>
          <a:stretch/>
        </p:blipFill>
        <p:spPr>
          <a:xfrm>
            <a:off x="486696" y="1533832"/>
            <a:ext cx="8323133" cy="340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27" t="17292" r="40859" b="6648"/>
          <a:stretch/>
        </p:blipFill>
        <p:spPr>
          <a:xfrm>
            <a:off x="2448742" y="667977"/>
            <a:ext cx="4460922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24652"/>
              </p:ext>
            </p:extLst>
          </p:nvPr>
        </p:nvGraphicFramePr>
        <p:xfrm>
          <a:off x="147483" y="880311"/>
          <a:ext cx="8863781" cy="56969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833223">
                  <a:extLst>
                    <a:ext uri="{9D8B030D-6E8A-4147-A177-3AD203B41FA5}">
                      <a16:colId xmlns:a16="http://schemas.microsoft.com/office/drawing/2014/main" val="2839516876"/>
                    </a:ext>
                  </a:extLst>
                </a:gridCol>
                <a:gridCol w="4030558">
                  <a:extLst>
                    <a:ext uri="{9D8B030D-6E8A-4147-A177-3AD203B41FA5}">
                      <a16:colId xmlns:a16="http://schemas.microsoft.com/office/drawing/2014/main" val="3684243427"/>
                    </a:ext>
                  </a:extLst>
                </a:gridCol>
              </a:tblGrid>
              <a:tr h="85999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Potash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Recommendations for Peanuts as Related to Potassium Soil Test Index (K-I),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NCDA&amp;CS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.*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57537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Test K-I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Potash (K</a:t>
                      </a:r>
                      <a:r>
                        <a:rPr lang="en-US" sz="2400" b="1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in </a:t>
                      </a: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/acre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561986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108156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6409684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080984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452926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7883938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483241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250636"/>
                  </a:ext>
                </a:extLst>
              </a:tr>
              <a:tr h="39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479267"/>
                  </a:ext>
                </a:extLst>
              </a:tr>
              <a:tr h="119849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*Crop fertilization based on N.C. soil tests; based on equation 15 for calculating rates of fertilizer </a:t>
                      </a:r>
                      <a:r>
                        <a:rPr lang="en-US" sz="20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https://www.ncagr.gov/agronomi/pdffiles/obook.pdf</a:t>
                      </a:r>
                      <a:r>
                        <a:rPr lang="en-US" sz="20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786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0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7842" y="1468448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ChangeArrowheads="1"/>
          </p:cNvSpPr>
          <p:nvPr/>
        </p:nvSpPr>
        <p:spPr bwMode="auto">
          <a:xfrm>
            <a:off x="-1147763" y="144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50236" name="Rectangle 1079"/>
          <p:cNvSpPr>
            <a:spLocks noChangeArrowheads="1"/>
          </p:cNvSpPr>
          <p:nvPr/>
        </p:nvSpPr>
        <p:spPr bwMode="auto">
          <a:xfrm>
            <a:off x="-1147763" y="6802438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432" y="2510725"/>
            <a:ext cx="7981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Pathogen Resistance to Fungicides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Pathogen Resistance to Varieties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3"/>
          <p:cNvSpPr>
            <a:spLocks noChangeShapeType="1"/>
          </p:cNvSpPr>
          <p:nvPr/>
        </p:nvSpPr>
        <p:spPr bwMode="auto">
          <a:xfrm>
            <a:off x="9144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12" t="24542" r="20349" b="27056"/>
          <a:stretch/>
        </p:blipFill>
        <p:spPr>
          <a:xfrm>
            <a:off x="339213" y="1519084"/>
            <a:ext cx="8613058" cy="3565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14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44" t="21309" r="22627" b="5936"/>
          <a:stretch/>
        </p:blipFill>
        <p:spPr>
          <a:xfrm>
            <a:off x="383458" y="678425"/>
            <a:ext cx="8391831" cy="5633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11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239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239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684" y="754023"/>
            <a:ext cx="744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Bailey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5880" y="772478"/>
            <a:ext cx="904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Sullivan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57416" y="587812"/>
            <a:ext cx="270045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Bailey and Sullivan planted at Whiteville on May 12</a:t>
            </a:r>
          </a:p>
          <a:p>
            <a:pPr algn="ctr"/>
            <a:r>
              <a:rPr lang="en-US" sz="1400" dirty="0" smtClean="0"/>
              <a:t>Image recorded September 1</a:t>
            </a:r>
            <a:endParaRPr lang="en-US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67125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dljorda2\Downloads\IMG_37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4332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186" y="990142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4479" y="1542889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2517" y="2312354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549" y="3159525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91" y="426118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August 23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9992" y="48256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7903" y="554125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8398" y="636530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ljorda2\Downloads\IMG-84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3" y="654459"/>
            <a:ext cx="8059994" cy="5849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2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819" y="557980"/>
            <a:ext cx="77724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Major Arthropod Pests in Peanut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8019" y="1700980"/>
            <a:ext cx="5334000" cy="4704735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Tobacco thrips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corn rootworm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Potato leafhoppers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Fall armyworms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 earworms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Tobacco budworms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Spider mites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Lesser cornstalk borer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Burrower Bug</a:t>
            </a:r>
            <a:endParaRPr lang="en-U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33" y="1157749"/>
            <a:ext cx="8603623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5" y="1113504"/>
            <a:ext cx="8603627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35" y="490586"/>
            <a:ext cx="8849033" cy="4121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Production Practices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nutrients based on soil test (pH 5.8 to 6.2)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excessive Mg and K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fields with zinc 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good rotations (cotton, corn, sorghum)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Plant improved varieties in May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seed per foot of row on 36-inch rows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tillage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Irrigate if possible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Inoculate with </a:t>
            </a:r>
            <a:r>
              <a:rPr lang="en-US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Bradyrhizobia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BNF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calcium at pegging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boron and manganese as needed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Dig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 timely manner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pests using IPM practices</a:t>
            </a:r>
          </a:p>
        </p:txBody>
      </p:sp>
    </p:spTree>
    <p:extLst>
      <p:ext uri="{BB962C8B-B14F-4D97-AF65-F5344CB8AC3E}">
        <p14:creationId xmlns:p14="http://schemas.microsoft.com/office/powerpoint/2010/main" val="16268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4" y="980768"/>
            <a:ext cx="8603623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5" y="1268883"/>
            <a:ext cx="8097455" cy="45525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85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08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6" y="57979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08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48" y="299392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1" y="766916"/>
            <a:ext cx="768096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35" y="490586"/>
            <a:ext cx="8849033" cy="4121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Production Practices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nutrients based on soil test (pH 5.8 to 6.2)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excessive Mg and K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Avoid fields with zinc 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good rotations (cotton, corn, sorghum)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improved varieties in May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seed per foot of row on 36-inch rows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tillage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Irrigate if possible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Inoculate with </a:t>
            </a:r>
            <a:r>
              <a:rPr lang="en-US" alt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Bradyrhizobia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BNF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calcium at pegging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Apply boron and manganese as needed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Dig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 timely manner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pests using IPM practices</a:t>
            </a:r>
          </a:p>
        </p:txBody>
      </p:sp>
    </p:spTree>
    <p:extLst>
      <p:ext uri="{BB962C8B-B14F-4D97-AF65-F5344CB8AC3E}">
        <p14:creationId xmlns:p14="http://schemas.microsoft.com/office/powerpoint/2010/main" val="3568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6" y="921485"/>
            <a:ext cx="8603623" cy="4837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4696" y="5992634"/>
            <a:ext cx="8143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Walton (3,483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/acre) versus Bailey II (3,158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/acre)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state-ppt-template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ncstate-ppt-template-horizontal-left-logo</Template>
  <TotalTime>4821</TotalTime>
  <Words>1038</Words>
  <Application>Microsoft Office PowerPoint</Application>
  <PresentationFormat>On-screen Show (4:3)</PresentationFormat>
  <Paragraphs>230</Paragraphs>
  <Slides>62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ＭＳ Ｐゴシック</vt:lpstr>
      <vt:lpstr>Arial</vt:lpstr>
      <vt:lpstr>Calibri</vt:lpstr>
      <vt:lpstr>Comic Sans MS</vt:lpstr>
      <vt:lpstr>Times New Roman</vt:lpstr>
      <vt:lpstr>ncstate-ppt-template-horizontal-left-logo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Maximum and Minimum Air Temperatures and Heat Unit Accumulation from September 1through October 6 Whiteville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Seed production when Palmer amaranth emerged with the crop</vt:lpstr>
      <vt:lpstr>Seed production when Palmer amaranth emerged 3 weeks after the crop  </vt:lpstr>
      <vt:lpstr>Postemergence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Details and Weeds Remaining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Arthropod Pests in Peanut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 State University - CALS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Jordan</dc:creator>
  <cp:lastModifiedBy>Windows User</cp:lastModifiedBy>
  <cp:revision>228</cp:revision>
  <dcterms:created xsi:type="dcterms:W3CDTF">2016-11-09T18:51:51Z</dcterms:created>
  <dcterms:modified xsi:type="dcterms:W3CDTF">2020-12-05T18:50:28Z</dcterms:modified>
</cp:coreProperties>
</file>